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64" r:id="rId3"/>
    <p:sldId id="265" r:id="rId4"/>
    <p:sldId id="271" r:id="rId5"/>
    <p:sldId id="272" r:id="rId6"/>
    <p:sldId id="283" r:id="rId7"/>
    <p:sldId id="273" r:id="rId8"/>
    <p:sldId id="275" r:id="rId9"/>
    <p:sldId id="274" r:id="rId10"/>
    <p:sldId id="284" r:id="rId11"/>
    <p:sldId id="266" r:id="rId12"/>
    <p:sldId id="277" r:id="rId13"/>
    <p:sldId id="278" r:id="rId14"/>
    <p:sldId id="269" r:id="rId15"/>
    <p:sldId id="282" r:id="rId16"/>
    <p:sldId id="279" r:id="rId17"/>
    <p:sldId id="270" r:id="rId18"/>
    <p:sldId id="281" r:id="rId19"/>
    <p:sldId id="285" r:id="rId20"/>
    <p:sldId id="261" r:id="rId21"/>
  </p:sldIdLst>
  <p:sldSz cx="9144000" cy="6858000" type="screen4x3"/>
  <p:notesSz cx="6799263" cy="9929813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02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sz="2200" dirty="0" smtClean="0">
              <a:solidFill>
                <a:schemeClr val="accent1">
                  <a:lumMod val="50000"/>
                </a:schemeClr>
              </a:solidFill>
            </a:rPr>
            <a:t>Partneru pasniedzēju un pedagoģiskā personāla, kā arī izglītojamo pieredzes apmaiņas braucieni.</a:t>
          </a:r>
        </a:p>
        <a:p>
          <a:endParaRPr lang="en-US" sz="22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Sadarbības projektus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en-US" sz="22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pieaugušo izglītībā - jaunas pedagoģiskās metodes, mācību programmas, un tml.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2" custLinFactNeighborX="172" custLinFactNeighborY="17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DD5CE-6032-4567-A787-D1DF2D47DBE1}" type="pres">
      <dgm:prSet presAssocID="{CC575567-0B68-44A5-8151-90F0D7374D1E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ECB8D-47A9-41D7-AE0C-67F88DA73B34}" type="pres">
      <dgm:prSet presAssocID="{CC575567-0B68-44A5-8151-90F0D7374D1E}" presName="Accent" presStyleLbl="parChTrans1D1" presStyleIdx="0" presStyleCnt="2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9F5D0-E75E-40BF-B1B5-BDD90334AB85}" type="pres">
      <dgm:prSet presAssocID="{B0325429-59A4-43D5-A65D-0D0382FB2D3B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F1E263-9E6B-4EDC-BC79-47615D5710FE}" type="pres">
      <dgm:prSet presAssocID="{B0325429-59A4-43D5-A65D-0D0382FB2D3B}" presName="Accent" presStyleLbl="parChTrans1D1" presStyleIdx="1" presStyleCnt="2"/>
      <dgm:spPr/>
    </dgm:pt>
  </dgm:ptLst>
  <dgm:cxnLst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2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1DA06-719C-4E7A-BFB6-34FCD90D0175}" type="pres">
      <dgm:prSet presAssocID="{8693B5EB-831C-42DE-89DB-766A06D4B4F9}" presName="circ2" presStyleLbl="vennNode1" presStyleIdx="1" presStyleCnt="2"/>
      <dgm:spPr/>
      <dgm:t>
        <a:bodyPr/>
        <a:lstStyle/>
        <a:p>
          <a:endParaRPr lang="en-US"/>
        </a:p>
      </dgm:t>
    </dgm:pt>
    <dgm:pt modelId="{E908F60C-E50F-4BDC-A7D7-289AE1605FBA}" type="pres">
      <dgm:prSet presAssocID="{8693B5EB-831C-42DE-89DB-766A06D4B4F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850D3D5F-BBBC-4952-80D4-C128F95B2596}" type="presOf" srcId="{8693B5EB-831C-42DE-89DB-766A06D4B4F9}" destId="{F241DA06-719C-4E7A-BFB6-34FCD90D0175}" srcOrd="0" destOrd="0" presId="urn:microsoft.com/office/officeart/2005/8/layout/venn1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98217253-36B0-40C5-9B12-9BD4252EB7BF}" type="presOf" srcId="{8693B5EB-831C-42DE-89DB-766A06D4B4F9}" destId="{E908F60C-E50F-4BDC-A7D7-289AE1605FBA}" srcOrd="1" destOrd="0" presId="urn:microsoft.com/office/officeart/2005/8/layout/venn1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1" destOrd="0" parTransId="{F8DEAAC7-1530-42F9-A1C0-F59344BC086D}" sibTransId="{4B2F42DF-7E99-45D8-88A9-7F0CB29863FD}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BE0D0703-06AA-4A28-8D5A-8863627195CA}" type="presParOf" srcId="{5DDAA164-F6E4-4957-A4DF-42752AB8055B}" destId="{F241DA06-719C-4E7A-BFB6-34FCD90D0175}" srcOrd="2" destOrd="0" presId="urn:microsoft.com/office/officeart/2005/8/layout/venn1"/>
    <dgm:cxn modelId="{151FD789-1086-4B2B-8C56-0A0DBB0B706F}" type="presParOf" srcId="{5DDAA164-F6E4-4957-A4DF-42752AB8055B}" destId="{E908F60C-E50F-4BDC-A7D7-289AE1605FB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0" presStyleCnt="1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1" presStyleCnt="2" custScaleX="125207" custScaleY="890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130FC7D4-C0D9-4509-97BA-4E8275F6E107}" type="presOf" srcId="{688FFD90-893F-44D3-8CE2-EA9DB556E8A1}" destId="{AAC929A6-7E10-42C1-A7F5-CA73B5B21A59}" srcOrd="1" destOrd="0" presId="urn:microsoft.com/office/officeart/2005/8/layout/equation2"/>
    <dgm:cxn modelId="{EBBDCEB5-0FCD-4106-AC9E-DF2B989BFC64}" srcId="{A4811B84-3C44-4EB5-8A2A-BE8AAF19018B}" destId="{EFA6CA8E-D00B-4C27-A5E8-F60431CCA97C}" srcOrd="1" destOrd="0" parTransId="{49D6BC67-165A-4E0B-BE84-EBBF443F460F}" sibTransId="{EF75CBE8-BB6F-4CA9-891C-80CC1928A061}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A8BEE8CA-7D28-43F8-A1C8-4455CB9AD146}" type="presOf" srcId="{688FFD90-893F-44D3-8CE2-EA9DB556E8A1}" destId="{FCF2D020-DF4C-4B81-ADF7-A12674ED9FE7}" srcOrd="0" destOrd="0" presId="urn:microsoft.com/office/officeart/2005/8/layout/equation2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8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Tematisko tīklu projekti</a:t>
          </a:r>
          <a:endParaRPr lang="en-US" sz="28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administratīvas tikšanās, lai dibinātu un attīstītu sadarbības tīklu pieaugušo izglītības sfērā, sabiedrības informēšanas aktivitātes, projekta rezultātu izplatīšanu</a:t>
          </a:r>
          <a:endParaRPr lang="en-US" sz="800" dirty="0">
            <a:solidFill>
              <a:schemeClr val="accent1">
                <a:lumMod val="50000"/>
              </a:schemeClr>
            </a:solidFill>
          </a:endParaRPr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/>
        </a:p>
      </dgm:t>
    </dgm:pt>
    <dgm:pt modelId="{B0325429-59A4-43D5-A65D-0D0382FB2D3B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8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Attīstības projekti</a:t>
          </a:r>
          <a:endParaRPr lang="en-US" sz="28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jaunu moduļu, kursu, mācību metožu</a:t>
          </a:r>
          <a:r>
            <a:rPr lang="lv-LV" altLang="en-US" sz="24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, u.c. izvedi</a:t>
          </a:r>
          <a:endParaRPr lang="en-US" sz="24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/>
        </a:p>
      </dgm:t>
    </dgm:pt>
    <dgm:pt modelId="{F49AE766-4990-42FB-9095-658DAFF3172B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8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Plānošanas projekti</a:t>
          </a:r>
          <a:endParaRPr lang="en-US" sz="28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/>
        </a:p>
      </dgm:t>
    </dgm:pt>
    <dgm:pt modelId="{7D9DE8FB-44F1-4B57-BEBC-8FDCDB12AF8F}">
      <dgm:prSet phldrT="[Text]" custT="1"/>
      <dgm:spPr/>
      <dgm:t>
        <a:bodyPr/>
        <a:lstStyle/>
        <a:p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iestrāžu sagatavošanu jaunu attīstības projektu izstrādei un īstenošanai</a:t>
          </a:r>
          <a:endParaRPr lang="en-US" sz="8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DD5CE-6032-4567-A787-D1DF2D47DBE1}" type="pres">
      <dgm:prSet presAssocID="{CC575567-0B68-44A5-8151-90F0D7374D1E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9F5D0-E75E-40BF-B1B5-BDD90334AB85}" type="pres">
      <dgm:prSet presAssocID="{B0325429-59A4-43D5-A65D-0D0382FB2D3B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98BD5-7567-47F0-878D-E3E8261BF80C}" type="pres">
      <dgm:prSet presAssocID="{F49AE766-4990-42FB-9095-658DAFF3172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2D7A34D9-B2E8-45CC-AD0C-C0DB66359372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Partneris</a:t>
          </a:r>
          <a:endParaRPr lang="en-US" dirty="0"/>
        </a:p>
      </dgm:t>
    </dgm:pt>
    <dgm:pt modelId="{2D7EC87F-1441-4FFC-AD5B-CC9849545845}" type="parTrans" cxnId="{4C01AC19-1AE0-416E-8E00-55487F2A0E03}">
      <dgm:prSet/>
      <dgm:spPr/>
      <dgm:t>
        <a:bodyPr/>
        <a:lstStyle/>
        <a:p>
          <a:endParaRPr lang="en-US"/>
        </a:p>
      </dgm:t>
    </dgm:pt>
    <dgm:pt modelId="{33233296-A32C-40B8-8027-7D7032753564}" type="sibTrans" cxnId="{4C01AC19-1AE0-416E-8E00-55487F2A0E03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3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D4557-7D95-4F60-962D-AD7CD2B36F46}" type="pres">
      <dgm:prSet presAssocID="{2D7A34D9-B2E8-45CC-AD0C-C0DB66359372}" presName="circ2" presStyleLbl="vennNode1" presStyleIdx="1" presStyleCnt="3" custLinFactNeighborX="9375" custLinFactNeighborY="-1442"/>
      <dgm:spPr/>
      <dgm:t>
        <a:bodyPr/>
        <a:lstStyle/>
        <a:p>
          <a:endParaRPr lang="en-US"/>
        </a:p>
      </dgm:t>
    </dgm:pt>
    <dgm:pt modelId="{9DF70A83-CF55-4025-A064-6F02C7486FD1}" type="pres">
      <dgm:prSet presAssocID="{2D7A34D9-B2E8-45CC-AD0C-C0DB663593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A8849-742B-4126-902A-F4941F185D9D}" type="pres">
      <dgm:prSet presAssocID="{8693B5EB-831C-42DE-89DB-766A06D4B4F9}" presName="circ3" presStyleLbl="vennNode1" presStyleIdx="2" presStyleCnt="3" custLinFactNeighborX="-5503" custLinFactNeighborY="-955"/>
      <dgm:spPr/>
      <dgm:t>
        <a:bodyPr/>
        <a:lstStyle/>
        <a:p>
          <a:endParaRPr lang="en-US"/>
        </a:p>
      </dgm:t>
    </dgm:pt>
    <dgm:pt modelId="{CBF91B5D-BBAB-4AF3-AEE5-E812A91FC75B}" type="pres">
      <dgm:prSet presAssocID="{8693B5EB-831C-42DE-89DB-766A06D4B4F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01AC19-1AE0-416E-8E00-55487F2A0E03}" srcId="{B432D064-7CDB-468D-9E3B-B1BA3A1EC645}" destId="{2D7A34D9-B2E8-45CC-AD0C-C0DB66359372}" srcOrd="1" destOrd="0" parTransId="{2D7EC87F-1441-4FFC-AD5B-CC9849545845}" sibTransId="{33233296-A32C-40B8-8027-7D7032753564}"/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4D223E40-65FB-45BD-BA7E-A45015378E53}" type="presOf" srcId="{2D7A34D9-B2E8-45CC-AD0C-C0DB66359372}" destId="{9DF70A83-CF55-4025-A064-6F02C7486FD1}" srcOrd="1" destOrd="0" presId="urn:microsoft.com/office/officeart/2005/8/layout/venn1"/>
    <dgm:cxn modelId="{46227ECF-0EE4-4345-8D87-8E3C693994E3}" type="presOf" srcId="{8693B5EB-831C-42DE-89DB-766A06D4B4F9}" destId="{595A8849-742B-4126-902A-F4941F185D9D}" srcOrd="0" destOrd="0" presId="urn:microsoft.com/office/officeart/2005/8/layout/venn1"/>
    <dgm:cxn modelId="{2F3EDDF5-14A9-4A3D-9328-19D01ABF10F0}" type="presOf" srcId="{2D7A34D9-B2E8-45CC-AD0C-C0DB66359372}" destId="{A77D4557-7D95-4F60-962D-AD7CD2B36F46}" srcOrd="0" destOrd="0" presId="urn:microsoft.com/office/officeart/2005/8/layout/venn1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2" destOrd="0" parTransId="{F8DEAAC7-1530-42F9-A1C0-F59344BC086D}" sibTransId="{4B2F42DF-7E99-45D8-88A9-7F0CB29863FD}"/>
    <dgm:cxn modelId="{EBB50B41-DCA2-4B1A-9FAE-C89439D060AD}" type="presOf" srcId="{8693B5EB-831C-42DE-89DB-766A06D4B4F9}" destId="{CBF91B5D-BBAB-4AF3-AEE5-E812A91FC75B}" srcOrd="1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A47100BD-B502-4AE7-9EC9-26C95BDBBE1D}" type="presParOf" srcId="{5DDAA164-F6E4-4957-A4DF-42752AB8055B}" destId="{A77D4557-7D95-4F60-962D-AD7CD2B36F46}" srcOrd="2" destOrd="0" presId="urn:microsoft.com/office/officeart/2005/8/layout/venn1"/>
    <dgm:cxn modelId="{C9A25E89-9FB2-4E06-A30F-E6F25FE1E377}" type="presParOf" srcId="{5DDAA164-F6E4-4957-A4DF-42752AB8055B}" destId="{9DF70A83-CF55-4025-A064-6F02C7486FD1}" srcOrd="3" destOrd="0" presId="urn:microsoft.com/office/officeart/2005/8/layout/venn1"/>
    <dgm:cxn modelId="{2830B6D7-507F-4706-962B-B7A7CF025494}" type="presParOf" srcId="{5DDAA164-F6E4-4957-A4DF-42752AB8055B}" destId="{595A8849-742B-4126-902A-F4941F185D9D}" srcOrd="4" destOrd="0" presId="urn:microsoft.com/office/officeart/2005/8/layout/venn1"/>
    <dgm:cxn modelId="{D551AD2D-D0EA-43B3-A6A8-98F3ECF3C1DD}" type="presParOf" srcId="{5DDAA164-F6E4-4957-A4DF-42752AB8055B}" destId="{CBF91B5D-BBAB-4AF3-AEE5-E812A91FC75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0" presStyleCnt="1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1" presStyleCnt="2" custScaleX="104750" custScaleY="1014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130FC7D4-C0D9-4509-97BA-4E8275F6E107}" type="presOf" srcId="{688FFD90-893F-44D3-8CE2-EA9DB556E8A1}" destId="{AAC929A6-7E10-42C1-A7F5-CA73B5B21A59}" srcOrd="1" destOrd="0" presId="urn:microsoft.com/office/officeart/2005/8/layout/equation2"/>
    <dgm:cxn modelId="{EBBDCEB5-0FCD-4106-AC9E-DF2B989BFC64}" srcId="{A4811B84-3C44-4EB5-8A2A-BE8AAF19018B}" destId="{EFA6CA8E-D00B-4C27-A5E8-F60431CCA97C}" srcOrd="1" destOrd="0" parTransId="{49D6BC67-165A-4E0B-BE84-EBBF443F460F}" sibTransId="{EF75CBE8-BB6F-4CA9-891C-80CC1928A061}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A8BEE8CA-7D28-43F8-A1C8-4455CB9AD146}" type="presOf" srcId="{688FFD90-893F-44D3-8CE2-EA9DB556E8A1}" destId="{FCF2D020-DF4C-4B81-ADF7-A12674ED9FE7}" srcOrd="0" destOrd="0" presId="urn:microsoft.com/office/officeart/2005/8/layout/equation2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F1E263-9E6B-4EDC-BC79-47615D5710FE}">
      <dsp:nvSpPr>
        <dsp:cNvPr id="0" name=""/>
        <dsp:cNvSpPr/>
      </dsp:nvSpPr>
      <dsp:spPr>
        <a:xfrm>
          <a:off x="0" y="3561783"/>
          <a:ext cx="719137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2081593"/>
          <a:ext cx="719137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869757" y="696741"/>
          <a:ext cx="5321616" cy="1409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kern="1200" dirty="0" smtClean="0">
              <a:solidFill>
                <a:schemeClr val="accent1">
                  <a:lumMod val="50000"/>
                </a:schemeClr>
              </a:solidFill>
            </a:rPr>
            <a:t>Partneru pasniedzēju un pedagoģiskā personāla, kā arī izglītojamo pieredzes apmaiņas braucieni.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/>
        </a:p>
      </dsp:txBody>
      <dsp:txXfrm>
        <a:off x="1869757" y="696741"/>
        <a:ext cx="5321616" cy="1409704"/>
      </dsp:txXfrm>
    </dsp:sp>
    <dsp:sp modelId="{973DD5CE-6032-4567-A787-D1DF2D47DBE1}">
      <dsp:nvSpPr>
        <dsp:cNvPr id="0" name=""/>
        <dsp:cNvSpPr/>
      </dsp:nvSpPr>
      <dsp:spPr>
        <a:xfrm>
          <a:off x="0" y="671888"/>
          <a:ext cx="1869757" cy="14097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671888"/>
        <a:ext cx="1869757" cy="1409704"/>
      </dsp:txXfrm>
    </dsp:sp>
    <dsp:sp modelId="{18DC2ECC-B8B5-4690-B821-EBE4830FDE48}">
      <dsp:nvSpPr>
        <dsp:cNvPr id="0" name=""/>
        <dsp:cNvSpPr/>
      </dsp:nvSpPr>
      <dsp:spPr>
        <a:xfrm>
          <a:off x="1869757" y="2152078"/>
          <a:ext cx="5321616" cy="1409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en-US" sz="22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pieaugušo izglītībā - jaunas pedagoģiskās metodes, mācību programmas, un tml.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69757" y="2152078"/>
        <a:ext cx="5321616" cy="1409704"/>
      </dsp:txXfrm>
    </dsp:sp>
    <dsp:sp modelId="{A239F5D0-E75E-40BF-B1B5-BDD90334AB85}">
      <dsp:nvSpPr>
        <dsp:cNvPr id="0" name=""/>
        <dsp:cNvSpPr/>
      </dsp:nvSpPr>
      <dsp:spPr>
        <a:xfrm>
          <a:off x="0" y="2152078"/>
          <a:ext cx="1869757" cy="14097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Sadarbības projektus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2152078"/>
        <a:ext cx="1869757" cy="14097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33731" y="151559"/>
          <a:ext cx="3298698" cy="3298697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/>
            <a:t>Koordinators</a:t>
          </a:r>
          <a:endParaRPr lang="en-US" sz="2800" kern="1200" dirty="0"/>
        </a:p>
      </dsp:txBody>
      <dsp:txXfrm>
        <a:off x="594360" y="540546"/>
        <a:ext cx="1901952" cy="2520723"/>
      </dsp:txXfrm>
    </dsp:sp>
    <dsp:sp modelId="{F241DA06-719C-4E7A-BFB6-34FCD90D0175}">
      <dsp:nvSpPr>
        <dsp:cNvPr id="0" name=""/>
        <dsp:cNvSpPr/>
      </dsp:nvSpPr>
      <dsp:spPr>
        <a:xfrm>
          <a:off x="2511171" y="151559"/>
          <a:ext cx="3298698" cy="32986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/>
            <a:t>Partneris </a:t>
          </a:r>
          <a:endParaRPr lang="en-US" sz="2800" kern="1200" dirty="0"/>
        </a:p>
      </dsp:txBody>
      <dsp:txXfrm>
        <a:off x="3447288" y="540546"/>
        <a:ext cx="1901952" cy="252072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362" y="1248670"/>
          <a:ext cx="2435142" cy="2435142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400" b="1" kern="1200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sz="34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34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3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62" y="1248670"/>
        <a:ext cx="2435142" cy="2435142"/>
      </dsp:txXfrm>
    </dsp:sp>
    <dsp:sp modelId="{FCF2D020-DF4C-4B81-ADF7-A12674ED9FE7}">
      <dsp:nvSpPr>
        <dsp:cNvPr id="0" name=""/>
        <dsp:cNvSpPr/>
      </dsp:nvSpPr>
      <dsp:spPr>
        <a:xfrm>
          <a:off x="2599249" y="2112616"/>
          <a:ext cx="1177429" cy="707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2599249" y="2112616"/>
        <a:ext cx="1177429" cy="707251"/>
      </dsp:txXfrm>
    </dsp:sp>
    <dsp:sp modelId="{4B549424-6FEE-47B6-9C86-3A25617840C8}">
      <dsp:nvSpPr>
        <dsp:cNvPr id="0" name=""/>
        <dsp:cNvSpPr/>
      </dsp:nvSpPr>
      <dsp:spPr>
        <a:xfrm>
          <a:off x="3896590" y="1381592"/>
          <a:ext cx="3048968" cy="2169298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3896590" y="1381592"/>
        <a:ext cx="3048968" cy="216929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417721"/>
          <a:ext cx="748811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921446"/>
          <a:ext cx="748811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425172"/>
          <a:ext cx="748811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946910" y="148"/>
          <a:ext cx="554120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administratīvas tikšanās, lai dibinātu un attīstītu sadarbības tīklu pieaugušo izglītības sfērā, sabiedrības informēšanas aktivitātes, projekta rezultātu izplatīšanu</a:t>
          </a:r>
          <a:endParaRPr lang="en-US" sz="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46910" y="148"/>
        <a:ext cx="5541205" cy="1425023"/>
      </dsp:txXfrm>
    </dsp:sp>
    <dsp:sp modelId="{973DD5CE-6032-4567-A787-D1DF2D47DBE1}">
      <dsp:nvSpPr>
        <dsp:cNvPr id="0" name=""/>
        <dsp:cNvSpPr/>
      </dsp:nvSpPr>
      <dsp:spPr>
        <a:xfrm>
          <a:off x="0" y="148"/>
          <a:ext cx="1946910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800" b="1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Tematisko tīklu projekti</a:t>
          </a:r>
          <a:endParaRPr lang="en-US" sz="28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148"/>
        <a:ext cx="1946910" cy="1425023"/>
      </dsp:txXfrm>
    </dsp:sp>
    <dsp:sp modelId="{18DC2ECC-B8B5-4690-B821-EBE4830FDE48}">
      <dsp:nvSpPr>
        <dsp:cNvPr id="0" name=""/>
        <dsp:cNvSpPr/>
      </dsp:nvSpPr>
      <dsp:spPr>
        <a:xfrm>
          <a:off x="1946910" y="1496423"/>
          <a:ext cx="554120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jaunu moduļu, kursu, mācību metožu</a:t>
          </a:r>
          <a:r>
            <a:rPr lang="lv-LV" altLang="en-US" sz="24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, u.c. izvedi</a:t>
          </a:r>
          <a:endParaRPr lang="en-US" sz="24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46910" y="1496423"/>
        <a:ext cx="5541205" cy="1425023"/>
      </dsp:txXfrm>
    </dsp:sp>
    <dsp:sp modelId="{A239F5D0-E75E-40BF-B1B5-BDD90334AB85}">
      <dsp:nvSpPr>
        <dsp:cNvPr id="0" name=""/>
        <dsp:cNvSpPr/>
      </dsp:nvSpPr>
      <dsp:spPr>
        <a:xfrm>
          <a:off x="0" y="1496423"/>
          <a:ext cx="1946910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800" b="1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Attīstības projekti</a:t>
          </a:r>
          <a:endParaRPr lang="en-US" sz="28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1496423"/>
        <a:ext cx="1946910" cy="1425023"/>
      </dsp:txXfrm>
    </dsp:sp>
    <dsp:sp modelId="{C65DCB4B-28C3-4638-ABCD-127A49CEF8C5}">
      <dsp:nvSpPr>
        <dsp:cNvPr id="0" name=""/>
        <dsp:cNvSpPr/>
      </dsp:nvSpPr>
      <dsp:spPr>
        <a:xfrm>
          <a:off x="1946910" y="2992697"/>
          <a:ext cx="554120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iestrāžu sagatavošanu jaunu attīstības projektu izstrādei un īstenošanai</a:t>
          </a:r>
          <a:endParaRPr lang="en-US" sz="8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46910" y="2992697"/>
        <a:ext cx="5541205" cy="1425023"/>
      </dsp:txXfrm>
    </dsp:sp>
    <dsp:sp modelId="{5F198BD5-7567-47F0-878D-E3E8261BF80C}">
      <dsp:nvSpPr>
        <dsp:cNvPr id="0" name=""/>
        <dsp:cNvSpPr/>
      </dsp:nvSpPr>
      <dsp:spPr>
        <a:xfrm>
          <a:off x="0" y="2992697"/>
          <a:ext cx="1946910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800" b="1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Plānošanas projekti</a:t>
          </a:r>
          <a:endParaRPr lang="en-US" sz="28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2992697"/>
        <a:ext cx="1946910" cy="142502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Koordinators</a:t>
          </a:r>
          <a:endParaRPr lang="en-US" sz="2600" kern="1200" dirty="0"/>
        </a:p>
      </dsp:txBody>
      <dsp:txXfrm>
        <a:off x="2153920" y="477519"/>
        <a:ext cx="1788160" cy="1097280"/>
      </dsp:txXfrm>
    </dsp:sp>
    <dsp:sp modelId="{A77D4557-7D95-4F60-962D-AD7CD2B36F46}">
      <dsp:nvSpPr>
        <dsp:cNvPr id="0" name=""/>
        <dsp:cNvSpPr/>
      </dsp:nvSpPr>
      <dsp:spPr>
        <a:xfrm>
          <a:off x="2937256" y="1539638"/>
          <a:ext cx="2438400" cy="2438400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</a:t>
          </a:r>
          <a:endParaRPr lang="en-US" sz="2600" kern="1200" dirty="0"/>
        </a:p>
      </dsp:txBody>
      <dsp:txXfrm>
        <a:off x="3683000" y="2169558"/>
        <a:ext cx="1463040" cy="1341120"/>
      </dsp:txXfrm>
    </dsp:sp>
    <dsp:sp modelId="{595A8849-742B-4126-902A-F4941F185D9D}">
      <dsp:nvSpPr>
        <dsp:cNvPr id="0" name=""/>
        <dsp:cNvSpPr/>
      </dsp:nvSpPr>
      <dsp:spPr>
        <a:xfrm>
          <a:off x="814758" y="1551513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 </a:t>
          </a:r>
          <a:endParaRPr lang="en-US" sz="2600" kern="1200" dirty="0"/>
        </a:p>
      </dsp:txBody>
      <dsp:txXfrm>
        <a:off x="1044374" y="2181433"/>
        <a:ext cx="1463040" cy="134112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2469" y="1178632"/>
          <a:ext cx="2575218" cy="2575218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b="1" kern="1200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sz="36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36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3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469" y="1178632"/>
        <a:ext cx="2575218" cy="2575218"/>
      </dsp:txXfrm>
    </dsp:sp>
    <dsp:sp modelId="{FCF2D020-DF4C-4B81-ADF7-A12674ED9FE7}">
      <dsp:nvSpPr>
        <dsp:cNvPr id="0" name=""/>
        <dsp:cNvSpPr/>
      </dsp:nvSpPr>
      <dsp:spPr>
        <a:xfrm>
          <a:off x="2750851" y="2092274"/>
          <a:ext cx="1245158" cy="7479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2750851" y="2092274"/>
        <a:ext cx="1245158" cy="747934"/>
      </dsp:txXfrm>
    </dsp:sp>
    <dsp:sp modelId="{4B549424-6FEE-47B6-9C86-3A25617840C8}">
      <dsp:nvSpPr>
        <dsp:cNvPr id="0" name=""/>
        <dsp:cNvSpPr/>
      </dsp:nvSpPr>
      <dsp:spPr>
        <a:xfrm>
          <a:off x="4122819" y="1160580"/>
          <a:ext cx="2697541" cy="2611323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4122819" y="1160580"/>
        <a:ext cx="2697541" cy="26113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8215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3" y="0"/>
            <a:ext cx="2946347" cy="498215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r">
              <a:defRPr sz="1200"/>
            </a:lvl1pPr>
          </a:lstStyle>
          <a:p>
            <a:fld id="{AC40861C-F072-4D96-9D0B-AFF3888CB6E6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1599"/>
            <a:ext cx="2946347" cy="498214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3" y="9431599"/>
            <a:ext cx="2946347" cy="498214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r">
              <a:defRPr sz="1200"/>
            </a:lvl1pPr>
          </a:lstStyle>
          <a:p>
            <a:fld id="{AE1E91D2-ED99-49F1-B1FC-E5BC5C591160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00083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5" y="0"/>
            <a:ext cx="1155700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" y="6142038"/>
            <a:ext cx="17145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xmlns="" val="403150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23.11.2020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admin.nordplusonline.org/content/download/4225/54518/file/Nordplus%20Adult%20financial%20guide%20for%202017%20projects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fm.dk/nordplu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admin.nordplusonline.org/How-to-apply/FIND-A-PARTNER" TargetMode="External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://www.viaa.gov.lv/lat/starpt_fin_intrumenti/nordplus/par_nordplus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espresso.siu.no/espresso" TargetMode="External"/><Relationship Id="rId5" Type="http://schemas.openxmlformats.org/officeDocument/2006/relationships/hyperlink" Target="https://www.nordplusonline.org/wp-content/uploads/2020/10/nordplus-handbog-2021-uk.pdf" TargetMode="External"/><Relationship Id="rId10" Type="http://schemas.openxmlformats.org/officeDocument/2006/relationships/hyperlink" Target="http://www.muzizglitiba.lv/" TargetMode="External"/><Relationship Id="rId4" Type="http://schemas.openxmlformats.org/officeDocument/2006/relationships/hyperlink" Target="https://admin.nordplusonline.org/" TargetMode="External"/><Relationship Id="rId9" Type="http://schemas.openxmlformats.org/officeDocument/2006/relationships/hyperlink" Target="https://ec.europa.eu/epale/e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936530" y="5455593"/>
            <a:ext cx="3702014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2020. gada 24.novembrī, Rīgā</a:t>
            </a:r>
            <a:endParaRPr lang="lv-LV" sz="20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9946" y="2391508"/>
            <a:ext cx="7421880" cy="1320103"/>
          </a:xfrm>
        </p:spPr>
        <p:txBody>
          <a:bodyPr>
            <a:noAutofit/>
          </a:bodyPr>
          <a:lstStyle/>
          <a:p>
            <a:r>
              <a:rPr lang="nb-NO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Pieaugušo izglītības </a:t>
            </a:r>
            <a:r>
              <a:rPr lang="lv-LV" alt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42011" y="3908489"/>
            <a:ext cx="5551715" cy="1078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  <a:endParaRPr lang="lv-LV" altLang="lv-LV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Vadības un ārējās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sadarbības </a:t>
            </a: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programmu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</a:t>
            </a: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vadītājs</a:t>
            </a:r>
            <a:endParaRPr lang="lv-LV" altLang="lv-LV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0592" y="1580457"/>
            <a:ext cx="5504688" cy="5379582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22898" y="250688"/>
            <a:ext cx="6207579" cy="1325563"/>
          </a:xfrm>
        </p:spPr>
        <p:txBody>
          <a:bodyPr>
            <a:normAutofit/>
          </a:bodyPr>
          <a:lstStyle/>
          <a:p>
            <a:pPr algn="ctr"/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92088" y="2503488"/>
            <a:ext cx="234080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Mobilitāšu finansējums  (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2020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., 49.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xmlns="" val="348263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898" y="250688"/>
            <a:ext cx="6207579" cy="1325563"/>
          </a:xfrm>
        </p:spPr>
        <p:txBody>
          <a:bodyPr>
            <a:normAutofit/>
          </a:bodyPr>
          <a:lstStyle/>
          <a:p>
            <a:pPr algn="ctr"/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2015821919"/>
              </p:ext>
            </p:extLst>
          </p:nvPr>
        </p:nvGraphicFramePr>
        <p:xfrm>
          <a:off x="1515207" y="1740876"/>
          <a:ext cx="7488116" cy="441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477895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9284" y="1462363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</a:t>
            </a:r>
            <a:r>
              <a:rPr lang="lv-LV" altLang="en-US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 koordinators </a:t>
            </a:r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</a:t>
            </a:r>
            <a:r>
              <a:rPr lang="lv-LV" altLang="en-US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dalībvalstīm.</a:t>
            </a:r>
            <a:endParaRPr lang="lv-LV" altLang="en-US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/>
            <a:endParaRPr lang="lv-LV" altLang="en-US" sz="1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189284" y="245207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93372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</a:t>
            </a:r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80418" y="3995924"/>
            <a:ext cx="70866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100% apmērā saskaņā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ar noteiktajām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vienības izmaksām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533879725"/>
              </p:ext>
            </p:extLst>
          </p:nvPr>
        </p:nvGraphicFramePr>
        <p:xfrm>
          <a:off x="1692520" y="457200"/>
          <a:ext cx="6822830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9216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  <a:t/>
            </a:r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651" y="1547950"/>
            <a:ext cx="8003176" cy="3261794"/>
          </a:xfrm>
        </p:spPr>
        <p:txBody>
          <a:bodyPr>
            <a:normAutofit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vadības, īstenošanas un publicitātes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fiksēta summa projekta koordinatoram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3000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partneriem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1000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EUR;</a:t>
            </a:r>
            <a:endPara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(starptautiskās) tikšanās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ceļa un uzturēšanās izdevumi projektā iesaistīto partneru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dalībai plānošanas, projekta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koordinēšanas sanāksmēm,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semināriem, mācību kursiem saskaņā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noteiktajām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likmēm ceļa un uzturēšanās izdevumiem.</a:t>
            </a:r>
            <a:endParaRPr lang="lv-LV" altLang="lv-LV" sz="2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70289" y="510867"/>
            <a:ext cx="6972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Sadarbības projektu finansējums</a:t>
            </a:r>
            <a:endParaRPr lang="lv-LV" sz="3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/>
          <a:srcRect l="3216" t="7692" r="1802" b="5769"/>
          <a:stretch/>
        </p:blipFill>
        <p:spPr>
          <a:xfrm>
            <a:off x="2753262" y="4700017"/>
            <a:ext cx="5640930" cy="1819656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1232" y="4824478"/>
            <a:ext cx="238652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Sadarbības projektu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finansējums  (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2021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., 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51.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xmlns="" val="188517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  <a:t/>
            </a:r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651" y="1593670"/>
            <a:ext cx="8003176" cy="2310818"/>
          </a:xfrm>
        </p:spPr>
        <p:txBody>
          <a:bodyPr>
            <a:normAutofit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Izstrādes darbs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darba apmaksai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ieguldītas projekta ietvaros paredzētā produkta radīšanai (izglītojošie materiāli, mācību programmas, metodes, u.c.), saskaņā ar noteiktajām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likmēm: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70289" y="510867"/>
            <a:ext cx="6972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Sadarbības projektu finansējums</a:t>
            </a:r>
            <a:endParaRPr lang="lv-LV" sz="3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15183" y="3659666"/>
            <a:ext cx="6217922" cy="2329624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92672" y="3904488"/>
            <a:ext cx="2084768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Sadarbības projektu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finansējums  (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2021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., 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51.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xmlns="" val="3783480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  <a:t/>
            </a:r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3367" y="2604181"/>
            <a:ext cx="8003176" cy="2620109"/>
          </a:xfrm>
        </p:spPr>
        <p:txBody>
          <a:bodyPr>
            <a:noAutofit/>
          </a:bodyPr>
          <a:lstStyle/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Vidēji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projektos apstiprina 25 darba dienas gadā 1 institūcijai, īpaši pamatojot iespējams saņemt atbalstu līdz 40 darba dienām gadā 1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institūcija;</a:t>
            </a: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īpašām vajadzībām iespējams 100%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finansējums;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Finanšu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vadlīnijas Pieaugušo izglītības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programmas projektu īstenošanā pieejamas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https://admin.nordplusonline.org/content/download/4225/54518/file/Nordplus%20Adult%20financial%20guide%20for%202017%20projects.pdf</a:t>
            </a:r>
            <a:endPara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22231" y="470518"/>
            <a:ext cx="68474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Sadarbības projektu finansējums</a:t>
            </a:r>
            <a:endParaRPr lang="lv-LV" sz="3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17325" y="1221492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5193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10" y="366718"/>
            <a:ext cx="6737503" cy="1063080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</a:t>
            </a:r>
            <a:endParaRPr lang="lv-LV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010" y="1732085"/>
            <a:ext cx="6573339" cy="444487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kas nav programmas dalībvalstu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pārstāvji izdevumi;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izdevumi, kas radušies ārpus programmas dalībvalstu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teritorijas;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uz projektu neattiecināmi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859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740877"/>
            <a:ext cx="6844811" cy="443608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Maksimālais 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finansējuma apmērs vienam projektam nav </a:t>
            </a: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noteikts.</a:t>
            </a:r>
            <a:endParaRPr lang="lv-LV" altLang="lv-LV" sz="25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lv-LV" altLang="lv-LV" sz="15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Dānijas Augstākās izglītības aģentūru 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www.ufm.dk/nordplus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apstiprināšanas;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Projektiem, kam piešķirtais finansējums nepārsniedz 15 tūkstošus eiro, tiek izmaksāts avanss 100%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apmērā.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xmlns="" val="108365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 smtClean="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 smtClean="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1783080" y="862013"/>
            <a:ext cx="7143433" cy="547687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Programmas oficiālā mājas lapa, t.sk. partneru datu bāze – 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https://admin.nordplusonline.org/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) </a:t>
            </a:r>
          </a:p>
          <a:p>
            <a:pPr>
              <a:defRPr/>
            </a:pPr>
            <a:r>
              <a:rPr lang="lv-LV" altLang="lv-LV" sz="2200" b="1" i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Nordplus</a:t>
            </a: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(2021.)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hlinkClick r:id="rId5"/>
              </a:rPr>
              <a:t>https://www.nordplusonline.org/wp-content/uploads/2020/10/nordplus-handbog-2021-uk.pdf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Tiešsaistes sistēma </a:t>
            </a:r>
            <a:r>
              <a:rPr lang="lv-LV" altLang="lv-LV" sz="2200" i="1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http://espresso.siu.no/espresso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800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</a:t>
            </a:r>
            <a:r>
              <a:rPr lang="lv-LV" altLang="lv-LV" sz="2200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” -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http://www.viaa.gov.lv/lat/starpt_fin_intrumenti/nordplus/par_nordplus/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</a:t>
            </a:r>
            <a:r>
              <a:rPr lang="lv-LV" altLang="lv-LV" sz="22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meklēšana</a:t>
            </a: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</a:p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partneru meklēšanas </a:t>
            </a:r>
            <a:r>
              <a:rPr lang="lv-LV" altLang="lv-LV" sz="22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datu bāze </a:t>
            </a: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https://admin.nordplusonline.org/How-to-apply/FIND-A-PARTNER</a:t>
            </a: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22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Pieaugušo izglītības sektorā: </a:t>
            </a: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EPALE</a:t>
            </a:r>
            <a:r>
              <a:rPr lang="lv-LV" altLang="lv-LV" sz="22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 </a:t>
            </a:r>
            <a:r>
              <a:rPr lang="lv-LV" altLang="lv-LV" sz="22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https://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ec.europa.eu/epale/en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				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0"/>
              </a:rPr>
              <a:t>http</a:t>
            </a:r>
            <a:r>
              <a:rPr lang="lv-LV" altLang="lv-LV" sz="22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0"/>
              </a:rPr>
              <a:t>://www.muzizglitiba.lv/</a:t>
            </a:r>
            <a:endParaRPr lang="lv-LV" altLang="lv-LV" sz="22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22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22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568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673" y="566056"/>
            <a:ext cx="6972049" cy="1140823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</a:t>
            </a:r>
            <a:b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528" y="2039814"/>
            <a:ext cx="7033561" cy="4369777"/>
          </a:xfrm>
        </p:spPr>
        <p:txBody>
          <a:bodyPr>
            <a:normAutofit fontScale="70000" lnSpcReduction="20000"/>
          </a:bodyPr>
          <a:lstStyle/>
          <a:p>
            <a:pPr marL="342900" lvl="1" indent="0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Atbalsta iniciatīvas, kas vērstas uz:</a:t>
            </a:r>
          </a:p>
          <a:p>
            <a:pPr lvl="1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izglītības kvalitātes paaugstināšanu;</a:t>
            </a:r>
          </a:p>
          <a:p>
            <a:pPr lvl="1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izglītojamo vajadzību izzināšanu un jaunu apmācību metožu izstrādi, ieviešanu, izmantošanu;</a:t>
            </a:r>
          </a:p>
          <a:p>
            <a:pPr lvl="1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visa veida </a:t>
            </a: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pieaugušo formālo un neformālo </a:t>
            </a: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izglītību;</a:t>
            </a:r>
            <a:endParaRPr lang="lv-LV" sz="32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 atbalstu pieaugušajiem ceļā </a:t>
            </a: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uz </a:t>
            </a:r>
            <a:r>
              <a:rPr lang="lv-LV" sz="3200" i="1" dirty="0">
                <a:solidFill>
                  <a:schemeClr val="accent1">
                    <a:lumMod val="50000"/>
                  </a:schemeClr>
                </a:solidFill>
              </a:rPr>
              <a:t>moderno </a:t>
            </a:r>
            <a:r>
              <a:rPr lang="lv-LV" sz="3200" i="1" dirty="0" smtClean="0">
                <a:solidFill>
                  <a:schemeClr val="accent1">
                    <a:lumMod val="50000"/>
                  </a:schemeClr>
                </a:solidFill>
              </a:rPr>
              <a:t>sabiedrību;</a:t>
            </a:r>
            <a:endParaRPr lang="lv-LV" sz="3200" i="1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112000"/>
              </a:lnSpc>
              <a:spcBef>
                <a:spcPts val="638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 saiknes </a:t>
            </a: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starp pieaugušo izglītību un darba </a:t>
            </a: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dzīvi</a:t>
            </a: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stiprināšanu.</a:t>
            </a:r>
            <a:endParaRPr lang="lv-LV" sz="3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8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566" y="365127"/>
            <a:ext cx="5765074" cy="653776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682113" y="1655180"/>
            <a:ext cx="6844811" cy="2314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lv-LV" altLang="lv-LV" sz="25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lv-LV" altLang="lv-LV" sz="2800" b="1" i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800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800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800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800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800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800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0044" y="3871534"/>
            <a:ext cx="4294642" cy="275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309192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0" y="365126"/>
            <a:ext cx="6503670" cy="984703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3336" y="1825625"/>
            <a:ext cx="6852013" cy="4351338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 ir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visi un jebkurš pieaugušo izglītībā iesaistītais (formālā, neformālā, vispārējā, profesionālā izglītība</a:t>
            </a: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).</a:t>
            </a:r>
          </a:p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1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102000"/>
              </a:lnSpc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pieteicēji:</a:t>
            </a:r>
          </a:p>
          <a:p>
            <a:pPr lvl="1">
              <a:lnSpc>
                <a:spcPct val="102000"/>
              </a:lnSpc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izglītības iestādes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nodarbojas ar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pieaugušo izglītības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nodrošināšanu; 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lnSpc>
                <a:spcPct val="102000"/>
              </a:lnSpc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Organizācijas un uzņēmumi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saistītas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pieaugušo izglītības īstenošanu (asociācijas, uzņēmumi, nevalstiskās organizācijas, un tml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.).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xmlns="" val="3832728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3336" y="1825625"/>
            <a:ext cx="7093802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2500" b="1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25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Pieaugušo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izglītības programmas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iesniedzējs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var nebūt izglītības iestāde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bet projektā jābūt skaidri norādītam, kā projekta iesniedzējs saistīts ar pieaugušo izglītību, ko un kā izglītojamie iegūs no projekta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īstenošanas.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endParaRPr lang="lv-LV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51726" y="1349829"/>
            <a:ext cx="2901828" cy="144845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11680" y="365126"/>
            <a:ext cx="6503670" cy="98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5711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apakšprogramma atbalsta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180410776"/>
              </p:ext>
            </p:extLst>
          </p:nvPr>
        </p:nvGraphicFramePr>
        <p:xfrm>
          <a:off x="2108074" y="1554480"/>
          <a:ext cx="7191374" cy="4233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6681" y="2368296"/>
            <a:ext cx="1384428" cy="1769118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09728" y="4632833"/>
            <a:ext cx="1998346" cy="101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i="1" dirty="0" smtClean="0">
                <a:solidFill>
                  <a:srgbClr val="1F4E79"/>
                </a:solidFill>
              </a:rPr>
              <a:t>Rokasgrāmata </a:t>
            </a:r>
            <a:r>
              <a:rPr lang="lv-LV" i="1" dirty="0" smtClean="0">
                <a:solidFill>
                  <a:srgbClr val="1F4E79"/>
                </a:solidFill>
              </a:rPr>
              <a:t>2021., </a:t>
            </a:r>
            <a:r>
              <a:rPr lang="lv-LV" dirty="0" smtClean="0">
                <a:solidFill>
                  <a:srgbClr val="1F4E79"/>
                </a:solidFill>
              </a:rPr>
              <a:t> </a:t>
            </a:r>
            <a:r>
              <a:rPr lang="lv-LV" dirty="0" smtClean="0">
                <a:solidFill>
                  <a:srgbClr val="1F4E79"/>
                </a:solidFill>
              </a:rPr>
              <a:t>41. -  53. lpp. </a:t>
            </a:r>
            <a:endParaRPr lang="lv-LV" dirty="0">
              <a:solidFill>
                <a:srgbClr val="1F4E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959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01D4C4B-B058-40AA-B3EB-69A760092412}" type="slidenum">
              <a:rPr lang="en-US" altLang="lv-LV" smtClean="0"/>
              <a:pPr/>
              <a:t>6</a:t>
            </a:fld>
            <a:endParaRPr lang="en-US" altLang="lv-LV" smtClean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478088" y="1865313"/>
            <a:ext cx="612775" cy="7493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592888" y="1865313"/>
            <a:ext cx="695325" cy="6762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8134" name="TextBox 16"/>
          <p:cNvSpPr txBox="1">
            <a:spLocks noChangeArrowheads="1"/>
          </p:cNvSpPr>
          <p:nvPr/>
        </p:nvSpPr>
        <p:spPr bwMode="auto">
          <a:xfrm>
            <a:off x="474308" y="2761933"/>
            <a:ext cx="4620334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Mobilitāšu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i="1" dirty="0">
                <a:solidFill>
                  <a:srgbClr val="002060"/>
                </a:solidFill>
                <a:latin typeface="Verdana" panose="020B0604030504040204" pitchFamily="34" charset="0"/>
              </a:rPr>
              <a:t>Sagatavošanas </a:t>
            </a:r>
            <a:r>
              <a:rPr lang="lv-LV" altLang="lv-LV" sz="2200" i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vizītes </a:t>
            </a:r>
            <a:r>
              <a:rPr lang="lv-LV" altLang="lv-LV" sz="22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endParaRPr lang="lv-LV" altLang="lv-LV" sz="2000" i="1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Pedagoģiskā personāla apmaiņa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Izglītojamo apmaiņa</a:t>
            </a:r>
          </a:p>
          <a:p>
            <a:pPr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48135" name="TextBox 17"/>
          <p:cNvSpPr txBox="1">
            <a:spLocks noChangeArrowheads="1"/>
          </p:cNvSpPr>
          <p:nvPr/>
        </p:nvSpPr>
        <p:spPr bwMode="auto">
          <a:xfrm>
            <a:off x="5280025" y="2813050"/>
            <a:ext cx="35591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Sadarbības projekti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Tematisko tīklu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Attīstības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Plānošanas projekti</a:t>
            </a:r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978270" y="365127"/>
            <a:ext cx="6537080" cy="944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apakšprogrammas projektu veidi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797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855177"/>
            <a:ext cx="708660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</a:rPr>
              <a:t>! Projektu īsteno koordinators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citas programmas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dalībvalsts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endParaRPr lang="lv-LV" altLang="lv-LV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2301387" y="2468701"/>
          <a:ext cx="5943600" cy="3601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88270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65184281"/>
              </p:ext>
            </p:extLst>
          </p:nvPr>
        </p:nvGraphicFramePr>
        <p:xfrm>
          <a:off x="474784" y="1793631"/>
          <a:ext cx="8376607" cy="4237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69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468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6391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73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3155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10451"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Veids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Saturs 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Mobilitātes ilgums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Projekta ilgums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Pavadošā</a:t>
                      </a:r>
                      <a:r>
                        <a:rPr lang="lv-LV" sz="1200" baseline="0" dirty="0" smtClean="0"/>
                        <a:t> persona/ pedagogs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951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alt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Izglītojamo apmaiņa</a:t>
                      </a:r>
                      <a:endParaRPr lang="lv-LV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izglītojamo mobilitāte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(5 darba dienas neskaitot laiku ceļā)</a:t>
                      </a:r>
                      <a:endParaRPr lang="lv-LV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Pavadošā pedagoga uzturēšanās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laiks līdz 1 nedēļai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6707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Pedagoģiskā personāla apmaiņa</a:t>
                      </a:r>
                    </a:p>
                    <a:p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mācību vizītes, darba vērošana</a:t>
                      </a:r>
                      <a:endParaRPr lang="lv-LV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(5 darba dienas neskaitot laiku ceļā)</a:t>
                      </a:r>
                      <a:endParaRPr lang="lv-LV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n/a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19515">
                <a:tc>
                  <a:txBody>
                    <a:bodyPr/>
                    <a:lstStyle/>
                    <a:p>
                      <a:r>
                        <a:rPr lang="lv-LV" sz="1600" b="1" dirty="0" smtClean="0">
                          <a:solidFill>
                            <a:schemeClr val="tx1"/>
                          </a:solidFill>
                        </a:rPr>
                        <a:t>Sagatavošanas</a:t>
                      </a:r>
                      <a:r>
                        <a:rPr lang="lv-LV" sz="1600" b="1" baseline="0" dirty="0" smtClean="0">
                          <a:solidFill>
                            <a:schemeClr val="tx1"/>
                          </a:solidFill>
                        </a:rPr>
                        <a:t> vizītes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lv-LV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tx1"/>
                          </a:solidFill>
                        </a:rPr>
                        <a:t>Projekta pieteikuma sagatavošana un plānošana</a:t>
                      </a:r>
                      <a:endParaRPr lang="lv-LV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Līdz 5 dienām, ieskaitot laiku ceļā</a:t>
                      </a:r>
                      <a:endParaRPr lang="lv-LV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Līdz nākamā projektu konkursa beigu termiņam</a:t>
                      </a:r>
                      <a:endParaRPr lang="lv-LV" sz="12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lv-LV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7752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6457" y="3699332"/>
            <a:ext cx="70866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lv-LV" altLang="lv-LV" sz="3200" dirty="0" smtClean="0">
                <a:solidFill>
                  <a:schemeClr val="accent1">
                    <a:lumMod val="50000"/>
                  </a:schemeClr>
                </a:solidFill>
              </a:rPr>
              <a:t>100% apmērā ceļa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</a:rPr>
              <a:t>un uzturēšanās izdevumi </a:t>
            </a:r>
            <a:r>
              <a:rPr lang="lv-LV" altLang="lv-LV" sz="3200" u="sng" dirty="0" smtClean="0">
                <a:solidFill>
                  <a:schemeClr val="accent1">
                    <a:lumMod val="50000"/>
                  </a:schemeClr>
                </a:solidFill>
              </a:rPr>
              <a:t>saskaņā </a:t>
            </a:r>
            <a:r>
              <a:rPr lang="lv-LV" altLang="lv-LV" sz="3200" u="sng" dirty="0">
                <a:solidFill>
                  <a:schemeClr val="accent1">
                    <a:lumMod val="50000"/>
                  </a:schemeClr>
                </a:solidFill>
              </a:rPr>
              <a:t>ar noteiktajām </a:t>
            </a:r>
            <a:r>
              <a:rPr lang="lv-LV" altLang="lv-LV" sz="3200" u="sng" dirty="0" smtClean="0">
                <a:solidFill>
                  <a:schemeClr val="accent1">
                    <a:lumMod val="50000"/>
                  </a:schemeClr>
                </a:solidFill>
              </a:rPr>
              <a:t>likmēm</a:t>
            </a:r>
            <a:endParaRPr lang="lv-LV" altLang="lv-LV" sz="3200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lv-LV" altLang="lv-LV" sz="2000" u="sng" dirty="0" smtClean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1798995169"/>
              </p:ext>
            </p:extLst>
          </p:nvPr>
        </p:nvGraphicFramePr>
        <p:xfrm>
          <a:off x="1606796" y="281355"/>
          <a:ext cx="6945922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2732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820</Words>
  <Application>Microsoft Office PowerPoint</Application>
  <PresentationFormat>On-screen Show (4:3)</PresentationFormat>
  <Paragraphs>136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Nordplus Pieaugušo izglītības apakšprogramma</vt:lpstr>
      <vt:lpstr>Pieaugušo izglītības  apakšprogramma</vt:lpstr>
      <vt:lpstr>Pieaugušo izglītības apakšprogramma</vt:lpstr>
      <vt:lpstr>Slide 4</vt:lpstr>
      <vt:lpstr>Pieaugušo apakšprogramma atbalsta</vt:lpstr>
      <vt:lpstr>Slide 6</vt:lpstr>
      <vt:lpstr>I Mobilitāšu aktivitātes</vt:lpstr>
      <vt:lpstr>I Mobilitāšu aktivitātes</vt:lpstr>
      <vt:lpstr>I Mobilitāšu finansējums</vt:lpstr>
      <vt:lpstr>I Mobilitāšu finansējums</vt:lpstr>
      <vt:lpstr>II Sadarbības projekti</vt:lpstr>
      <vt:lpstr>II Sadarbības projekti</vt:lpstr>
      <vt:lpstr>II Sadarbības projekti</vt:lpstr>
      <vt:lpstr> </vt:lpstr>
      <vt:lpstr> </vt:lpstr>
      <vt:lpstr> </vt:lpstr>
      <vt:lpstr>II Sadarbības projektu finansējums</vt:lpstr>
      <vt:lpstr>Finansējums – kopējie jautājumi</vt:lpstr>
      <vt:lpstr>Informācijas avoti</vt:lpstr>
      <vt:lpstr>Konsultācijas</vt:lpstr>
    </vt:vector>
  </TitlesOfParts>
  <Company>VIAA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LD</cp:lastModifiedBy>
  <cp:revision>123</cp:revision>
  <cp:lastPrinted>2018-11-20T09:33:20Z</cp:lastPrinted>
  <dcterms:created xsi:type="dcterms:W3CDTF">2017-03-17T07:53:29Z</dcterms:created>
  <dcterms:modified xsi:type="dcterms:W3CDTF">2020-11-23T11:17:06Z</dcterms:modified>
</cp:coreProperties>
</file>